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1"/>
  </p:notesMasterIdLst>
  <p:handoutMasterIdLst>
    <p:handoutMasterId r:id="rId12"/>
  </p:handoutMasterIdLst>
  <p:sldIdLst>
    <p:sldId id="260" r:id="rId2"/>
    <p:sldId id="306" r:id="rId3"/>
    <p:sldId id="311" r:id="rId4"/>
    <p:sldId id="312" r:id="rId5"/>
    <p:sldId id="307" r:id="rId6"/>
    <p:sldId id="308" r:id="rId7"/>
    <p:sldId id="309" r:id="rId8"/>
    <p:sldId id="310" r:id="rId9"/>
    <p:sldId id="291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>
      <p:cViewPr>
        <p:scale>
          <a:sx n="69" d="100"/>
          <a:sy n="69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FF45C8-BDB2-4383-99C8-2378D89C3DE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90C895-8193-413A-8F7E-29D31A6B7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47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DFB0C-9434-49B5-B491-82C07A9BB4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6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nSg2cl09P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– Feb 21,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2357" y="2603500"/>
            <a:ext cx="6191243" cy="3416301"/>
          </a:xfrm>
        </p:spPr>
        <p:txBody>
          <a:bodyPr>
            <a:normAutofit/>
          </a:bodyPr>
          <a:lstStyle/>
          <a:p>
            <a:r>
              <a:rPr lang="en-US" b="1" dirty="0"/>
              <a:t>P3 Challenge- Polyatomic Ion Quiz</a:t>
            </a:r>
          </a:p>
          <a:p>
            <a:pPr marL="914400" lvl="2" indent="0">
              <a:buNone/>
            </a:pPr>
            <a:endParaRPr lang="en-US" b="1" dirty="0"/>
          </a:p>
          <a:p>
            <a:r>
              <a:rPr lang="en-US" b="1" dirty="0"/>
              <a:t>Objective –</a:t>
            </a:r>
          </a:p>
          <a:p>
            <a:pPr lvl="1"/>
            <a:r>
              <a:rPr lang="en-US" b="1" dirty="0"/>
              <a:t>Solutions and Solubility</a:t>
            </a:r>
          </a:p>
          <a:p>
            <a:pPr lvl="1"/>
            <a:endParaRPr lang="en-US" b="1" dirty="0"/>
          </a:p>
          <a:p>
            <a:r>
              <a:rPr lang="en-US" b="1" dirty="0"/>
              <a:t>Hand in the IMF Lab by </a:t>
            </a:r>
            <a:r>
              <a:rPr lang="en-US" b="1"/>
              <a:t>the end of the day.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873138" y="2603500"/>
            <a:ext cx="3568516" cy="3416300"/>
          </a:xfrm>
        </p:spPr>
        <p:txBody>
          <a:bodyPr/>
          <a:lstStyle/>
          <a:p>
            <a:r>
              <a:rPr lang="en-US" b="1" dirty="0"/>
              <a:t>Agenda – </a:t>
            </a:r>
          </a:p>
          <a:p>
            <a:pPr lvl="1"/>
            <a:r>
              <a:rPr lang="en-US" b="1" dirty="0"/>
              <a:t>HMK review</a:t>
            </a:r>
          </a:p>
          <a:p>
            <a:pPr lvl="1"/>
            <a:r>
              <a:rPr lang="en-US" b="1" dirty="0"/>
              <a:t>Solutions</a:t>
            </a:r>
          </a:p>
          <a:p>
            <a:pPr lvl="1"/>
            <a:r>
              <a:rPr lang="en-US" b="1" dirty="0"/>
              <a:t>Saturation</a:t>
            </a:r>
          </a:p>
          <a:p>
            <a:pPr lvl="1"/>
            <a:r>
              <a:rPr lang="en-US" b="1" dirty="0"/>
              <a:t>Solubility</a:t>
            </a:r>
          </a:p>
          <a:p>
            <a:r>
              <a:rPr lang="en-US" b="1" dirty="0"/>
              <a:t>Assignment: - </a:t>
            </a:r>
          </a:p>
          <a:p>
            <a:pPr lvl="1"/>
            <a:r>
              <a:rPr lang="en-US" b="1" dirty="0"/>
              <a:t>Solutions Worksheet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33075" y="1304020"/>
            <a:ext cx="402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Get out the IMF WS for HMK check</a:t>
            </a:r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Solubility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407029" cy="341630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Solute</a:t>
            </a:r>
            <a:r>
              <a:rPr lang="en-US" sz="2400" b="1" dirty="0"/>
              <a:t>, </a:t>
            </a:r>
            <a:r>
              <a:rPr lang="en-US" sz="2400" b="1" u="sng" dirty="0"/>
              <a:t>Solvent</a:t>
            </a:r>
            <a:r>
              <a:rPr lang="en-US" sz="2400" b="1" dirty="0"/>
              <a:t>, </a:t>
            </a:r>
            <a:r>
              <a:rPr lang="en-US" sz="2400" b="1" u="sng" dirty="0"/>
              <a:t>Solution</a:t>
            </a:r>
            <a:r>
              <a:rPr lang="en-US" sz="2400" b="1" dirty="0"/>
              <a:t> </a:t>
            </a:r>
          </a:p>
          <a:p>
            <a:r>
              <a:rPr lang="en-US" sz="2400" b="1" u="sng" dirty="0"/>
              <a:t>Solubility</a:t>
            </a:r>
            <a:r>
              <a:rPr lang="en-US" sz="2400" b="1" dirty="0"/>
              <a:t> – The number of grams of a substance that can be dissolved in 100 g of solvent (usually water) at 25</a:t>
            </a:r>
            <a:r>
              <a:rPr lang="en-US" sz="2400" b="1" baseline="30000" dirty="0"/>
              <a:t>◦</a:t>
            </a:r>
            <a:r>
              <a:rPr lang="en-US" sz="2400" b="1" dirty="0"/>
              <a:t>C. </a:t>
            </a:r>
          </a:p>
          <a:p>
            <a:pPr lvl="1"/>
            <a:r>
              <a:rPr lang="en-US" sz="2000" b="1" dirty="0"/>
              <a:t>Temperature for solubility must be given because </a:t>
            </a:r>
            <a:r>
              <a:rPr lang="en-US" sz="2000" b="1" u="sng" dirty="0"/>
              <a:t>the higher the temperature, the more solute one can dissolve in a solvent</a:t>
            </a:r>
            <a:r>
              <a:rPr lang="en-US" sz="2000" b="1" dirty="0"/>
              <a:t>.</a:t>
            </a:r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19" y="4704523"/>
            <a:ext cx="5066340" cy="187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734EF-FF48-490C-BC55-48EB48B02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0BE95-F9B3-48CB-9895-6C87ADA9D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 dirty="0"/>
              <a:t>Unsaturated</a:t>
            </a:r>
            <a:r>
              <a:rPr lang="en-US" sz="2000" b="1" dirty="0"/>
              <a:t>: A solution that contains </a:t>
            </a:r>
            <a:r>
              <a:rPr lang="en-US" sz="2000" b="1" u="sng" dirty="0"/>
              <a:t>less than the maximum </a:t>
            </a:r>
            <a:r>
              <a:rPr lang="en-US" sz="2000" b="1" dirty="0"/>
              <a:t>amount of solute possible.</a:t>
            </a:r>
          </a:p>
          <a:p>
            <a:pPr lvl="1"/>
            <a:r>
              <a:rPr lang="en-US" sz="1800" b="1" dirty="0"/>
              <a:t>Most solutions.</a:t>
            </a:r>
          </a:p>
          <a:p>
            <a:r>
              <a:rPr lang="en-US" sz="2000" b="1" u="sng" dirty="0"/>
              <a:t>Saturated</a:t>
            </a:r>
            <a:r>
              <a:rPr lang="en-US" sz="2000" b="1" dirty="0"/>
              <a:t>: A solution that contains </a:t>
            </a:r>
            <a:r>
              <a:rPr lang="en-US" sz="2000" b="1" u="sng" dirty="0"/>
              <a:t>the maximum amount of solute</a:t>
            </a:r>
            <a:r>
              <a:rPr lang="en-US" sz="2000" b="1" dirty="0"/>
              <a:t>.</a:t>
            </a:r>
          </a:p>
          <a:p>
            <a:pPr lvl="1"/>
            <a:r>
              <a:rPr lang="en-US" sz="1800" b="1" dirty="0"/>
              <a:t>Can identify because there will be solid solute present.</a:t>
            </a:r>
          </a:p>
          <a:p>
            <a:r>
              <a:rPr lang="en-US" sz="2000" b="1" u="sng" dirty="0"/>
              <a:t>Supersaturated</a:t>
            </a:r>
            <a:r>
              <a:rPr lang="en-US" sz="2000" b="1" dirty="0"/>
              <a:t>: A solution that contains </a:t>
            </a:r>
            <a:r>
              <a:rPr lang="en-US" sz="2000" b="1" u="sng" dirty="0"/>
              <a:t>more than the maximum </a:t>
            </a:r>
            <a:r>
              <a:rPr lang="en-US" sz="2000" b="1" dirty="0"/>
              <a:t>amount of solute</a:t>
            </a:r>
            <a:endParaRPr lang="en-US" sz="2000" b="1" u="sng" dirty="0"/>
          </a:p>
          <a:p>
            <a:pPr lvl="1"/>
            <a:r>
              <a:rPr lang="en-US" sz="1800" b="1" dirty="0"/>
              <a:t>A rare and unstable condition that is difficult to create.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2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7EFB-DB42-4FEF-A302-B2487762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61B2C-CC6C-4C9C-BC73-C5EF01445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process of supersaturation image">
            <a:extLst>
              <a:ext uri="{FF2B5EF4-FFF2-40B4-BE49-F238E27FC236}">
                <a16:creationId xmlns:a16="http://schemas.microsoft.com/office/drawing/2014/main" id="{8735675A-FDE7-4C41-AE08-D4F99A0F8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0"/>
            <a:ext cx="978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5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882240" cy="34163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 solubility of KNO</a:t>
            </a:r>
            <a:r>
              <a:rPr lang="en-US" b="1" baseline="-25000" dirty="0"/>
              <a:t>3</a:t>
            </a:r>
            <a:r>
              <a:rPr lang="en-US" b="1" dirty="0"/>
              <a:t> Potassium nitrate at 25</a:t>
            </a:r>
            <a:r>
              <a:rPr lang="en-US" b="1" baseline="30000" dirty="0"/>
              <a:t> ◦</a:t>
            </a:r>
            <a:r>
              <a:rPr lang="en-US" b="1" dirty="0"/>
              <a:t>C is 38.0 g in 100 g water.</a:t>
            </a:r>
          </a:p>
          <a:p>
            <a:r>
              <a:rPr lang="en-US" b="1" dirty="0"/>
              <a:t>If a solution contains 38.0 g in 100 g water at 25</a:t>
            </a:r>
            <a:r>
              <a:rPr lang="en-US" b="1" baseline="30000" dirty="0"/>
              <a:t> ◦</a:t>
            </a:r>
            <a:r>
              <a:rPr lang="en-US" b="1" dirty="0"/>
              <a:t>C, it is </a:t>
            </a:r>
            <a:r>
              <a:rPr lang="en-US" b="1" u="sng" dirty="0"/>
              <a:t>saturated</a:t>
            </a:r>
            <a:r>
              <a:rPr lang="en-US" b="1" dirty="0"/>
              <a:t>.</a:t>
            </a:r>
          </a:p>
          <a:p>
            <a:r>
              <a:rPr lang="en-US" b="1" dirty="0"/>
              <a:t>If a solution contains less than 38.0 g in 100 g water at 25</a:t>
            </a:r>
            <a:r>
              <a:rPr lang="en-US" b="1" baseline="30000" dirty="0"/>
              <a:t> ◦</a:t>
            </a:r>
            <a:r>
              <a:rPr lang="en-US" b="1" dirty="0"/>
              <a:t>C, it is </a:t>
            </a:r>
            <a:r>
              <a:rPr lang="en-US" b="1" u="sng" dirty="0"/>
              <a:t>unsaturated</a:t>
            </a:r>
            <a:r>
              <a:rPr lang="en-US" b="1" dirty="0"/>
              <a:t>.</a:t>
            </a:r>
          </a:p>
          <a:p>
            <a:r>
              <a:rPr lang="en-US" b="1" dirty="0"/>
              <a:t>If a solution contains more than 38.0 g in 100 g water at 25</a:t>
            </a:r>
            <a:r>
              <a:rPr lang="en-US" b="1" baseline="30000" dirty="0"/>
              <a:t> ◦</a:t>
            </a:r>
            <a:r>
              <a:rPr lang="en-US" b="1" dirty="0"/>
              <a:t>C, it is </a:t>
            </a:r>
            <a:r>
              <a:rPr lang="en-US" b="1" u="sng" dirty="0"/>
              <a:t>supersaturated</a:t>
            </a:r>
            <a:r>
              <a:rPr lang="en-US" b="1" dirty="0"/>
              <a:t>.</a:t>
            </a:r>
          </a:p>
          <a:p>
            <a:r>
              <a:rPr lang="en-US" dirty="0">
                <a:hlinkClick r:id="rId2"/>
              </a:rPr>
              <a:t>https://www.youtube.com/watch?v=HnSg2cl09PI</a:t>
            </a:r>
            <a:r>
              <a:rPr lang="en-US" dirty="0"/>
              <a:t> </a:t>
            </a:r>
            <a:r>
              <a:rPr lang="en-US" b="1" dirty="0"/>
              <a:t>A supersaturated example of sodium acetate in water. (Pretty Crystal)</a:t>
            </a:r>
          </a:p>
          <a:p>
            <a:r>
              <a:rPr lang="en-US" b="1" dirty="0"/>
              <a:t>How do you create a supersaturated solution? </a:t>
            </a:r>
          </a:p>
          <a:p>
            <a:pPr lvl="1"/>
            <a:r>
              <a:rPr lang="en-US" b="1" dirty="0"/>
              <a:t>Take a saturated solution, add extra solute, heat until all solute dissolves, then CAREFULLY and SLOWLY cool the solution back to the original temperature. The extra solid will stay in solution until a seed crystal is introduced, or the solution is agitated.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Solubility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408" y="2814260"/>
            <a:ext cx="6082973" cy="3416300"/>
          </a:xfrm>
        </p:spPr>
        <p:txBody>
          <a:bodyPr/>
          <a:lstStyle/>
          <a:p>
            <a:r>
              <a:rPr lang="en-US" b="1" dirty="0"/>
              <a:t>Plots the solubility at different temperatures for different substances.</a:t>
            </a:r>
          </a:p>
          <a:p>
            <a:r>
              <a:rPr lang="en-US" b="1" dirty="0"/>
              <a:t>Read solubility given temperature.</a:t>
            </a:r>
          </a:p>
          <a:p>
            <a:r>
              <a:rPr lang="en-US" b="1" dirty="0"/>
              <a:t>Read temperature for a given solubility.</a:t>
            </a:r>
          </a:p>
          <a:p>
            <a:r>
              <a:rPr lang="en-US" b="1" dirty="0"/>
              <a:t>Compare solubility of two temperatures.</a:t>
            </a:r>
          </a:p>
          <a:p>
            <a:r>
              <a:rPr lang="en-US" b="1" dirty="0"/>
              <a:t>For a solution described, determine saturated, unsaturated or supersaturated.</a:t>
            </a:r>
          </a:p>
          <a:p>
            <a:pPr lvl="1"/>
            <a:r>
              <a:rPr lang="en-US" b="1" dirty="0"/>
              <a:t>On or above line: Saturated, Below line: Unsaturated       Above line (special case): Supersaturated</a:t>
            </a:r>
          </a:p>
        </p:txBody>
      </p:sp>
      <p:pic>
        <p:nvPicPr>
          <p:cNvPr id="4" name="Picture 3" descr="C:\Users\Melissa\Documents\NDHS\From Celine\Chemistry Files\aChemistry\aChemistry\CH U3\CH U3 Pics\figure 01c-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772" y="1223051"/>
            <a:ext cx="4019550" cy="5516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0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Solubility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/>
                <a:r>
                  <a:rPr lang="en-US" b="1" dirty="0"/>
                  <a:t>More or less than 100 g of water? Set up a proportion. </a:t>
                </a:r>
              </a:p>
              <a:p>
                <a:pPr lvl="0"/>
                <a:r>
                  <a:rPr lang="en-US" b="1" dirty="0"/>
                  <a:t>Ex: How many grams of substance A dissolve in 250 g of water at 30˚C. </a:t>
                </a:r>
              </a:p>
              <a:p>
                <a:pPr lvl="1"/>
                <a:r>
                  <a:rPr lang="en-US" b="1" dirty="0"/>
                  <a:t>The Solubility Curve tells you that 150 g of A dissolves in 100 g of water at 30˚C. </a:t>
                </a:r>
              </a:p>
              <a:p>
                <a:pPr lvl="1"/>
                <a:r>
                  <a:rPr lang="en-US" b="1" dirty="0"/>
                  <a:t>Then set up and solve this proportion: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sz="2800" b="1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𝟏𝟓𝟎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𝐠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𝐠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𝒘𝒂𝒕𝒆𝒓</m:t>
                        </m:r>
                      </m:den>
                    </m:f>
                  </m:oMath>
                </a14:m>
                <a:r>
                  <a:rPr lang="en-US" sz="28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𝟐𝟓𝟎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𝐠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𝒘𝒂𝒕𝒆𝒓</m:t>
                        </m:r>
                      </m:den>
                    </m:f>
                  </m:oMath>
                </a14:m>
                <a:r>
                  <a:rPr lang="en-US" b="1" dirty="0"/>
                  <a:t>        Cross multiply to solve.</a:t>
                </a:r>
              </a:p>
              <a:p>
                <a:pPr marL="457200" lvl="1" indent="0">
                  <a:buNone/>
                </a:pPr>
                <a:r>
                  <a:rPr lang="en-US" sz="2000" b="1" dirty="0"/>
                  <a:t>(100 g water)(x g A) = (150 g A)(250 g water)        </a:t>
                </a:r>
              </a:p>
              <a:p>
                <a:pPr marL="457200" lvl="1" indent="0">
                  <a:buNone/>
                </a:pPr>
                <a:r>
                  <a:rPr lang="en-US" sz="2000" b="1" dirty="0"/>
                  <a:t>			x = 375 g A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 t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37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Solubility of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 solids, as temperature increases, solubility increases.</a:t>
            </a:r>
          </a:p>
          <a:p>
            <a:r>
              <a:rPr lang="en-US" b="1" dirty="0"/>
              <a:t>For gases, as temperature increases, solubility </a:t>
            </a:r>
            <a:r>
              <a:rPr lang="en-US" b="1" u="sng" dirty="0"/>
              <a:t>decreases</a:t>
            </a:r>
            <a:r>
              <a:rPr lang="en-US" u="sng" dirty="0"/>
              <a:t>.</a:t>
            </a:r>
          </a:p>
          <a:p>
            <a:r>
              <a:rPr lang="en-US" b="1" dirty="0"/>
              <a:t>Note that the solubility of a gas is MUCH lower than solids.</a:t>
            </a:r>
          </a:p>
          <a:p>
            <a:pPr lvl="1"/>
            <a:r>
              <a:rPr lang="en-US" b="1" dirty="0"/>
              <a:t>Milligrams in 1000 g water compared to grams in 100 g water</a:t>
            </a:r>
          </a:p>
          <a:p>
            <a:pPr lvl="1"/>
            <a:r>
              <a:rPr lang="en-US" b="1" dirty="0"/>
              <a:t>10,000 times smaller solubility</a:t>
            </a:r>
          </a:p>
          <a:p>
            <a:r>
              <a:rPr lang="en-US" b="1" dirty="0"/>
              <a:t>Solubility curve used the same way.</a:t>
            </a:r>
          </a:p>
        </p:txBody>
      </p:sp>
      <p:pic>
        <p:nvPicPr>
          <p:cNvPr id="4" name="Picture 3" descr="C:\Users\Melissa\Documents\NDHS\From Celine\Chemistry Files\aChemistry\aChemistry\CH U3\CH U3 Pics\figure 01c-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844" y="2966836"/>
            <a:ext cx="2620645" cy="249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84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-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45" y="2437245"/>
            <a:ext cx="8825659" cy="3416300"/>
          </a:xfrm>
        </p:spPr>
        <p:txBody>
          <a:bodyPr>
            <a:normAutofit/>
          </a:bodyPr>
          <a:lstStyle/>
          <a:p>
            <a:r>
              <a:rPr lang="en-US" b="1" dirty="0"/>
              <a:t>Exit Slip: How many grams of KNO</a:t>
            </a:r>
            <a:r>
              <a:rPr lang="en-US" b="1" baseline="-25000" dirty="0"/>
              <a:t>3</a:t>
            </a:r>
            <a:r>
              <a:rPr lang="en-US" b="1" dirty="0"/>
              <a:t> can be dissolved in 50.0 g of water at 50</a:t>
            </a:r>
            <a:r>
              <a:rPr lang="en-US" b="1" dirty="0">
                <a:latin typeface="Century Gothic" panose="020B0502020202020204" pitchFamily="34" charset="0"/>
              </a:rPr>
              <a:t>ºC?</a:t>
            </a: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What’s Due?  (Pending assignments to complete.)</a:t>
            </a:r>
          </a:p>
          <a:p>
            <a:pPr lvl="1"/>
            <a:r>
              <a:rPr lang="en-US" b="1" dirty="0"/>
              <a:t>Solutions Worksheet  </a:t>
            </a:r>
          </a:p>
          <a:p>
            <a:r>
              <a:rPr lang="en-US" b="1" dirty="0"/>
              <a:t>What’s Next?  (How to prepare for the next day)</a:t>
            </a:r>
          </a:p>
          <a:p>
            <a:pPr lvl="1"/>
            <a:r>
              <a:rPr lang="en-US" b="1" dirty="0"/>
              <a:t>Read Holt p385-392</a:t>
            </a:r>
          </a:p>
        </p:txBody>
      </p:sp>
    </p:spTree>
    <p:extLst>
      <p:ext uri="{BB962C8B-B14F-4D97-AF65-F5344CB8AC3E}">
        <p14:creationId xmlns:p14="http://schemas.microsoft.com/office/powerpoint/2010/main" val="2976604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22826</TotalTime>
  <Words>602</Words>
  <Application>Microsoft Office PowerPoint</Application>
  <PresentationFormat>Widescreen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Century Gothic</vt:lpstr>
      <vt:lpstr>Wingdings 3</vt:lpstr>
      <vt:lpstr>Ion Boardroom</vt:lpstr>
      <vt:lpstr>Chemistry – Feb 21, 2020</vt:lpstr>
      <vt:lpstr>Solubility Definitions</vt:lpstr>
      <vt:lpstr>Saturation</vt:lpstr>
      <vt:lpstr>PowerPoint Presentation</vt:lpstr>
      <vt:lpstr>Example</vt:lpstr>
      <vt:lpstr>Solubility Curves</vt:lpstr>
      <vt:lpstr>Solubility Calculations</vt:lpstr>
      <vt:lpstr>Solubility of Gases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174</cp:revision>
  <cp:lastPrinted>2017-10-16T12:00:49Z</cp:lastPrinted>
  <dcterms:created xsi:type="dcterms:W3CDTF">2015-08-11T02:33:52Z</dcterms:created>
  <dcterms:modified xsi:type="dcterms:W3CDTF">2020-02-21T04:02:05Z</dcterms:modified>
</cp:coreProperties>
</file>